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8" r:id="rId3"/>
    <p:sldId id="290" r:id="rId4"/>
    <p:sldId id="304" r:id="rId5"/>
    <p:sldId id="305" r:id="rId6"/>
    <p:sldId id="307" r:id="rId7"/>
    <p:sldId id="306" r:id="rId8"/>
    <p:sldId id="273" r:id="rId9"/>
    <p:sldId id="284" r:id="rId10"/>
    <p:sldId id="340" r:id="rId11"/>
    <p:sldId id="341" r:id="rId12"/>
    <p:sldId id="336" r:id="rId13"/>
    <p:sldId id="338" r:id="rId14"/>
    <p:sldId id="339" r:id="rId15"/>
    <p:sldId id="342" r:id="rId16"/>
    <p:sldId id="343" r:id="rId17"/>
    <p:sldId id="344" r:id="rId18"/>
    <p:sldId id="345" r:id="rId19"/>
    <p:sldId id="346" r:id="rId20"/>
    <p:sldId id="347" r:id="rId21"/>
    <p:sldId id="309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088" autoAdjust="0"/>
  </p:normalViewPr>
  <p:slideViewPr>
    <p:cSldViewPr snapToGrid="0">
      <p:cViewPr varScale="1">
        <p:scale>
          <a:sx n="70" d="100"/>
          <a:sy n="70" d="100"/>
        </p:scale>
        <p:origin x="1094" y="6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B9C5D32-91BF-48BE-9140-193BCC6C5CF1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F9BB5DA-12FC-4799-B1A8-ED1D58DE3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43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04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3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02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1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1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6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4055-96BD-A146-8F1C-34C171E6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2D423-326F-4B86-85B0-782D4E9F4B9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4CB5-1ECC-4547-982A-8C126640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8EFF-7587-7646-AD86-CED9E4D9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3CBA-0C6D-40F3-BABA-8D127C8679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35051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0FE1-3E75-4449-B5F5-E97413EB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C1C0-2AB9-4BD6-AA93-6CAF384DC50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0A2FA-32F9-C544-888A-7D165F66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7004-819F-5E47-837D-CFE2DE3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8CA6B-EDCD-48D5-8E7C-67D8246C5B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88757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0EF14-3DD4-7047-9189-1CAAAD3E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82414-A74E-4EE3-95C4-55320648BA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FE31D-4C17-C44F-88C6-7D862539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D887-8949-EA4B-9F25-116AD733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DB3A62-E1DA-4287-8AA4-CE53BE54CD9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53738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952DE7-ABD9-D945-9BE6-F0491119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D59EA-A4E6-4933-BCE2-A10B16B624B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0F1DDE-0001-E04B-BAB7-2562463C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C130-1F39-2943-BB8C-EEF14E5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6C6405-6FFA-43F2-9C19-B56D3DE4B7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155755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910AAF8-1977-6E48-8ED5-3B39B7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B08E6-F163-4B23-A2F5-0CBB52761F15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FBE773-8775-814E-BB41-5FFA9DC2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2D282D-06CD-6F4A-BD2A-7BABE0B2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D765B-C73B-46B5-BE92-6A37F0F2AE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813747"/>
      </p:ext>
    </p:extLst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717640C-4FD8-5447-BDA0-A217E242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48064-409E-4E04-8561-630EFC9AF8F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454111-2A41-AA4B-8A5C-80869E11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1BACC3-25DD-204B-B41F-4C09059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752BF-0885-4236-AE81-937B636888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274568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8FCFE1F-6E7D-1849-A29F-C4ED0B15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C6B4F-0704-4C67-8902-38633A03D2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350980-85AB-E344-8CE7-EF03256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17C63B-264B-3843-805E-48BDB2B8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F384D-115B-4B80-902A-ACD41DA7C68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527443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97EAFAF-371A-7340-9F50-3EFB9280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E5B26-3F9F-474C-9293-0E9FF199FD5C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6E4BB4-E5D7-FD4C-B8E0-4214EEB7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8C5E60-ED9C-CA42-971A-EDC92BF7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31991-7295-48B1-931F-C8F31F5870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367720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5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48E95F-F7F2-C94D-950F-7FF283F1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86AAE-8FB6-46AE-87B2-0624C317510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DA9FF5-D488-3247-9C0E-6A0B05A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5C45E1-BD3A-A346-B428-0B8FB63D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16F18-4AC4-4EEC-BCBA-10055DC7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247158"/>
      </p:ext>
    </p:extLst>
  </p:cSld>
  <p:clrMapOvr>
    <a:masterClrMapping/>
  </p:clrMapOvr>
  <p:transition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F24C-A592-E446-8CF5-5ACB4BCF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5BD12-EE4B-4379-98E8-606A3ACDCB37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57CC-F870-174E-BA60-0231200E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007A-9454-7E49-AA0D-E9D1F7B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3A189-CDC6-4EAE-9B56-BE4AD6B1044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653035"/>
      </p:ext>
    </p:extLst>
  </p:cSld>
  <p:clrMapOvr>
    <a:masterClrMapping/>
  </p:clrMapOvr>
  <p:transition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0C4D0-B00B-504C-BA58-C2C225E9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782B5-3A4D-4DD7-A683-A814F6A606D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6B1E-F759-3046-9FF7-897005C8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F7E9-6DA9-214A-8A2C-87D55322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D820A-1B94-442E-85F9-0A76712E87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39169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7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37257-4B84-4735-8809-F2B2C2A3F9C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320C-C505-A14F-BF56-C2C2E345B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9115B-F7FD-457F-9884-9298A2A3766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1/11/2019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AA4C-D317-AA42-8001-7DE9C9E16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E125-F69F-2940-91A9-97B293C7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B2F20-09BF-4DFE-97D5-F4D62A72B1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60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Click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fbeeldingsresultaat voor hackath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b="17410"/>
          <a:stretch>
            <a:fillRect/>
          </a:stretch>
        </p:blipFill>
        <p:spPr bwMode="auto">
          <a:xfrm>
            <a:off x="-12700" y="-1"/>
            <a:ext cx="12400643" cy="688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9351" y="531223"/>
            <a:ext cx="68765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The #dataforbetterhealth initiative</a:t>
            </a:r>
          </a:p>
          <a:p>
            <a:pPr algn="ctr"/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Hackathon “Doc PH</a:t>
            </a:r>
            <a:r>
              <a:rPr lang="en-US" sz="3600" b="1" dirty="0" smtClean="0">
                <a:solidFill>
                  <a:srgbClr val="002060"/>
                </a:solidFill>
              </a:rPr>
              <a:t>”: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3935" y="2661593"/>
            <a:ext cx="7621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INITIATIVE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federal minister of Public health, the federal minister of Digital Agenda, and the federal Secretary of state of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Privacy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pic>
        <p:nvPicPr>
          <p:cNvPr id="1028" name="Picture 4" descr="Afbeeldingsresultaat voor belgiÃ« overheid log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55" y="5298122"/>
            <a:ext cx="1377486" cy="9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belgium govern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73" y="5166360"/>
            <a:ext cx="1043901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#dataforbetterhealth : Recent activities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2" y="4988377"/>
            <a:ext cx="2743200" cy="15430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2" y="1488519"/>
            <a:ext cx="2743200" cy="1543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6" y="1488519"/>
            <a:ext cx="2743200" cy="1543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89" y="1488519"/>
            <a:ext cx="2743200" cy="1543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2" y="3220356"/>
            <a:ext cx="2743200" cy="1543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6" y="3220356"/>
            <a:ext cx="2743200" cy="1543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89" y="3220356"/>
            <a:ext cx="2743200" cy="15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3305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8916" name="Picture 2" descr="Afbeeldingsresultaat voor hacka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b="17410"/>
          <a:stretch>
            <a:fillRect/>
          </a:stretch>
        </p:blipFill>
        <p:spPr bwMode="auto">
          <a:xfrm>
            <a:off x="-12700" y="-1"/>
            <a:ext cx="12400643" cy="688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521335" y="-101600"/>
            <a:ext cx="4175125" cy="6921500"/>
            <a:chOff x="521335" y="-101600"/>
            <a:chExt cx="4175125" cy="6921500"/>
          </a:xfrm>
        </p:grpSpPr>
        <p:sp>
          <p:nvSpPr>
            <p:cNvPr id="17" name="Rectangle 16"/>
            <p:cNvSpPr/>
            <p:nvPr/>
          </p:nvSpPr>
          <p:spPr>
            <a:xfrm>
              <a:off x="521335" y="-101600"/>
              <a:ext cx="4175125" cy="69215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"/>
            <p:cNvSpPr txBox="1">
              <a:spLocks noChangeArrowheads="1"/>
            </p:cNvSpPr>
            <p:nvPr/>
          </p:nvSpPr>
          <p:spPr bwMode="auto">
            <a:xfrm>
              <a:off x="696685" y="320675"/>
              <a:ext cx="381000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3200" b="1" dirty="0">
                  <a:solidFill>
                    <a:srgbClr val="006666"/>
                  </a:solidFill>
                </a:rPr>
                <a:t>Series of </a:t>
              </a:r>
              <a:r>
                <a:rPr lang="en-US" altLang="en-US" sz="3200" b="1" dirty="0" smtClean="0">
                  <a:solidFill>
                    <a:srgbClr val="006666"/>
                  </a:solidFill>
                </a:rPr>
                <a:t>Hackathons</a:t>
              </a:r>
              <a:endParaRPr lang="en-US" altLang="en-US" sz="3200" b="1" dirty="0">
                <a:solidFill>
                  <a:srgbClr val="006666"/>
                </a:solidFill>
              </a:endParaRPr>
            </a:p>
          </p:txBody>
        </p:sp>
      </p:grp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707570" y="1124629"/>
            <a:ext cx="381000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</a:rPr>
              <a:t>When </a:t>
            </a:r>
            <a:r>
              <a:rPr lang="en-US" altLang="en-US" sz="2000" b="1" dirty="0" smtClean="0">
                <a:solidFill>
                  <a:srgbClr val="006666"/>
                </a:solidFill>
              </a:rPr>
              <a:t>? #1: Intro: 10.01.2019 =&gt; hackathon: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25-26.01.2019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6666"/>
              </a:solidFill>
              <a:effectLst/>
              <a:uLnTx/>
              <a:uFillTx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b="1" dirty="0" smtClean="0">
                <a:solidFill>
                  <a:srgbClr val="006666"/>
                </a:solidFill>
              </a:rPr>
              <a:t>Where ? </a:t>
            </a:r>
            <a:r>
              <a:rPr lang="en-US" altLang="en-US" sz="2000" dirty="0" smtClean="0">
                <a:solidFill>
                  <a:srgbClr val="006666"/>
                </a:solidFill>
              </a:rPr>
              <a:t>@DigitYser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6666"/>
              </a:solidFill>
              <a:effectLst/>
              <a:uLnTx/>
              <a:uFillTx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b="1" dirty="0" smtClean="0">
                <a:solidFill>
                  <a:srgbClr val="006666"/>
                </a:solidFill>
              </a:rPr>
              <a:t>Audience ? </a:t>
            </a:r>
            <a:r>
              <a:rPr lang="en-US" altLang="en-US" sz="1600" dirty="0" smtClean="0">
                <a:solidFill>
                  <a:srgbClr val="006666"/>
                </a:solidFill>
              </a:rPr>
              <a:t>Multidisciplinary data science teams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b="1" dirty="0" smtClean="0">
              <a:solidFill>
                <a:srgbClr val="006666"/>
              </a:solidFill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>
                <a:solidFill>
                  <a:srgbClr val="006666"/>
                </a:solidFill>
              </a:rPr>
              <a:t>Program ? </a:t>
            </a:r>
            <a:r>
              <a:rPr lang="en-US" altLang="en-US" sz="1600" dirty="0" smtClean="0">
                <a:solidFill>
                  <a:srgbClr val="006666"/>
                </a:solidFill>
                <a:sym typeface="Wingdings" panose="05000000000000000000" pitchFamily="2" charset="2"/>
              </a:rPr>
              <a:t> During a workshop, a</a:t>
            </a:r>
            <a:r>
              <a:rPr lang="en-US" altLang="en-US" sz="1600" dirty="0" smtClean="0">
                <a:solidFill>
                  <a:srgbClr val="006666"/>
                </a:solidFill>
              </a:rPr>
              <a:t> governmental (administrative) database will be presented by the responsible data managers and primary users, metadata of the database will be provided </a:t>
            </a:r>
            <a:r>
              <a:rPr lang="en-US" altLang="en-US" sz="1600" dirty="0" smtClean="0">
                <a:solidFill>
                  <a:srgbClr val="006666"/>
                </a:solidFill>
                <a:sym typeface="Wingdings" panose="05000000000000000000" pitchFamily="2" charset="2"/>
              </a:rPr>
              <a:t> Attendees of workshop can join the hackathon with the </a:t>
            </a:r>
            <a:r>
              <a:rPr lang="en-US" altLang="en-US" sz="1600" dirty="0" smtClean="0">
                <a:solidFill>
                  <a:srgbClr val="006666"/>
                </a:solidFill>
              </a:rPr>
              <a:t>governmental (administrative) database.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6666"/>
              </a:solidFill>
              <a:effectLst/>
              <a:uLnTx/>
              <a:uFillTx/>
            </a:endParaRPr>
          </a:p>
        </p:txBody>
      </p:sp>
      <p:pic>
        <p:nvPicPr>
          <p:cNvPr id="10" name="Picture 2" descr="Afbeeldingsresultaat voor eventbrit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7" b="32343"/>
          <a:stretch/>
        </p:blipFill>
        <p:spPr bwMode="auto">
          <a:xfrm>
            <a:off x="3459797" y="6242108"/>
            <a:ext cx="1023938" cy="36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4566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-3175" y="787400"/>
            <a:ext cx="12426950" cy="5672138"/>
            <a:chOff x="-1809750" y="638821"/>
            <a:chExt cx="12426696" cy="5672626"/>
          </a:xfrm>
        </p:grpSpPr>
        <p:pic>
          <p:nvPicPr>
            <p:cNvPr id="399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9750" y="638821"/>
              <a:ext cx="12426696" cy="5672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311211" y="948411"/>
              <a:ext cx="1104877" cy="523920"/>
            </a:xfrm>
            <a:prstGeom prst="ellipse">
              <a:avLst/>
            </a:prstGeom>
            <a:noFill/>
            <a:ln w="57150" cap="flat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58772" y="3175864"/>
              <a:ext cx="1657316" cy="841447"/>
            </a:xfrm>
            <a:prstGeom prst="ellipse">
              <a:avLst/>
            </a:prstGeom>
            <a:noFill/>
            <a:ln w="57150" cap="flat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076684" y="4482490"/>
              <a:ext cx="1657316" cy="841447"/>
            </a:xfrm>
            <a:prstGeom prst="ellipse">
              <a:avLst/>
            </a:prstGeom>
            <a:noFill/>
            <a:ln w="57150" cap="flat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945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4"/>
          <a:stretch>
            <a:fillRect/>
          </a:stretch>
        </p:blipFill>
        <p:spPr bwMode="auto">
          <a:xfrm>
            <a:off x="0" y="4691276"/>
            <a:ext cx="12465050" cy="21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2" descr="DigitY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117600"/>
            <a:ext cx="178911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1"/>
          <p:cNvSpPr txBox="1">
            <a:spLocks noChangeArrowheads="1"/>
          </p:cNvSpPr>
          <p:nvPr/>
        </p:nvSpPr>
        <p:spPr bwMode="auto">
          <a:xfrm>
            <a:off x="441779" y="-38554"/>
            <a:ext cx="5491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</a:t>
            </a:r>
            <a:r>
              <a:rPr kumimoji="0" lang="nl-BE" alt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collaboration</a:t>
            </a:r>
            <a:r>
              <a:rPr kumimoji="0" lang="nl-BE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nl-BE" alt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with</a:t>
            </a:r>
            <a:endParaRPr kumimoji="0" lang="nl-BE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rgbClr val="0066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51630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#dataforbetterhealth: 1</a:t>
            </a:r>
            <a:r>
              <a:rPr lang="en-US" baseline="30000" dirty="0" smtClean="0">
                <a:solidFill>
                  <a:srgbClr val="0099CC"/>
                </a:solidFill>
              </a:rPr>
              <a:t>st</a:t>
            </a:r>
            <a:r>
              <a:rPr lang="en-US" dirty="0" smtClean="0">
                <a:solidFill>
                  <a:srgbClr val="0099CC"/>
                </a:solidFill>
              </a:rPr>
              <a:t> partner / data provider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252960" cy="6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5476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chemeClr val="accent2"/>
                </a:solidFill>
              </a:rPr>
              <a:t>RIZIV/INAMI</a:t>
            </a:r>
            <a:r>
              <a:rPr lang="en-US" dirty="0" smtClean="0">
                <a:solidFill>
                  <a:srgbClr val="0099CC"/>
                </a:solidFill>
              </a:rPr>
              <a:t> = </a:t>
            </a:r>
            <a:r>
              <a:rPr lang="en-US" b="1" dirty="0" smtClean="0">
                <a:solidFill>
                  <a:srgbClr val="0099CC"/>
                </a:solidFill>
              </a:rPr>
              <a:t>Key actor in life of all Belgian inhabitants</a:t>
            </a:r>
            <a:r>
              <a:rPr lang="en-US" dirty="0" smtClean="0">
                <a:solidFill>
                  <a:srgbClr val="0099CC"/>
                </a:solidFill>
              </a:rPr>
              <a:t> !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1" y="1814739"/>
            <a:ext cx="12202355" cy="5075918"/>
            <a:chOff x="-1" y="1814739"/>
            <a:chExt cx="12202355" cy="50759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19368"/>
            <a:stretch/>
          </p:blipFill>
          <p:spPr>
            <a:xfrm>
              <a:off x="-1" y="1814739"/>
              <a:ext cx="12202355" cy="507591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7290" t="75272" r="18641"/>
            <a:stretch/>
          </p:blipFill>
          <p:spPr>
            <a:xfrm>
              <a:off x="4691743" y="5301343"/>
              <a:ext cx="5377542" cy="1556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435764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877974" y="1278276"/>
            <a:ext cx="5754053" cy="5534025"/>
            <a:chOff x="5877974" y="1027906"/>
            <a:chExt cx="5754053" cy="55340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7974" y="1027906"/>
              <a:ext cx="5754053" cy="5534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985066" y="2982686"/>
              <a:ext cx="5521134" cy="3579245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 spc="-100" dirty="0">
                <a:solidFill>
                  <a:schemeClr val="accent2"/>
                </a:solidFill>
              </a:rPr>
              <a:t>RIZIV/INAMI</a:t>
            </a:r>
            <a:r>
              <a:rPr lang="en-US" spc="-100" dirty="0">
                <a:solidFill>
                  <a:srgbClr val="0099CC"/>
                </a:solidFill>
              </a:rPr>
              <a:t> = </a:t>
            </a:r>
            <a:r>
              <a:rPr lang="en-US" b="1" spc="-100" dirty="0" smtClean="0">
                <a:solidFill>
                  <a:srgbClr val="0099CC"/>
                </a:solidFill>
              </a:rPr>
              <a:t>collects data of </a:t>
            </a:r>
            <a:r>
              <a:rPr lang="en-US" b="1" spc="-100" dirty="0">
                <a:solidFill>
                  <a:srgbClr val="0099CC"/>
                </a:solidFill>
              </a:rPr>
              <a:t>all Belgian </a:t>
            </a:r>
            <a:r>
              <a:rPr lang="en-US" b="1" spc="-100" dirty="0" smtClean="0">
                <a:solidFill>
                  <a:srgbClr val="0099CC"/>
                </a:solidFill>
              </a:rPr>
              <a:t>inhabitants</a:t>
            </a:r>
            <a:r>
              <a:rPr lang="en-US" spc="-100" dirty="0" smtClean="0">
                <a:solidFill>
                  <a:srgbClr val="0099CC"/>
                </a:solidFill>
              </a:rPr>
              <a:t>!</a:t>
            </a:r>
            <a:endParaRPr lang="en-US" spc="-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04" y="1980633"/>
            <a:ext cx="1524945" cy="914967"/>
          </a:xfrm>
        </p:spPr>
      </p:pic>
      <p:sp>
        <p:nvSpPr>
          <p:cNvPr id="6" name="Right Arrow 5"/>
          <p:cNvSpPr/>
          <p:nvPr/>
        </p:nvSpPr>
        <p:spPr>
          <a:xfrm>
            <a:off x="3394266" y="3439886"/>
            <a:ext cx="2590800" cy="1611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:\Users\jvanbussel\Desktop\New folder (3)\d20061027315_Page_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000">
            <a:off x="1307195" y="2950377"/>
            <a:ext cx="1969361" cy="278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66293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RIZIV/INAMI and #dataforbetterhealth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Serial release of anonymized (patient, healthcare provider, healthcare institute, insurance committee) versions of listed databases</a:t>
            </a:r>
          </a:p>
          <a:p>
            <a:pPr algn="just"/>
            <a:r>
              <a:rPr lang="en-US" dirty="0" smtClean="0"/>
              <a:t>Method: each quarter organization of info session and hackathon with 1 database </a:t>
            </a:r>
          </a:p>
          <a:p>
            <a:pPr lvl="1" algn="just"/>
            <a:r>
              <a:rPr lang="en-US" dirty="0" smtClean="0"/>
              <a:t>Introduction database by </a:t>
            </a:r>
            <a:r>
              <a:rPr lang="en-US" dirty="0"/>
              <a:t>expert </a:t>
            </a:r>
            <a:r>
              <a:rPr lang="en-US" dirty="0" smtClean="0"/>
              <a:t>RIZIV/INAMI (info session)</a:t>
            </a:r>
          </a:p>
          <a:p>
            <a:pPr lvl="1" algn="just"/>
            <a:r>
              <a:rPr lang="en-US" dirty="0" smtClean="0"/>
              <a:t>Attendance of expert RIZIV/INAMI at hackathon</a:t>
            </a:r>
          </a:p>
          <a:p>
            <a:pPr algn="just"/>
            <a:r>
              <a:rPr lang="en-US" dirty="0" smtClean="0"/>
              <a:t>Anonymization : 1</a:t>
            </a:r>
            <a:r>
              <a:rPr lang="en-US" baseline="30000" dirty="0" smtClean="0"/>
              <a:t>st</a:t>
            </a:r>
            <a:r>
              <a:rPr lang="en-US" dirty="0" smtClean="0"/>
              <a:t> Anonymization by RIZIV/INAMI, 2</a:t>
            </a:r>
            <a:r>
              <a:rPr lang="en-US" baseline="30000" dirty="0" smtClean="0"/>
              <a:t>nd</a:t>
            </a:r>
            <a:r>
              <a:rPr lang="en-US" dirty="0" smtClean="0"/>
              <a:t> Anonymization (control/validation) by DPO community DigitYser</a:t>
            </a:r>
          </a:p>
          <a:p>
            <a:pPr algn="just"/>
            <a:r>
              <a:rPr lang="en-US" dirty="0" smtClean="0"/>
              <a:t>Public release of database after </a:t>
            </a:r>
            <a:r>
              <a:rPr lang="en-US" dirty="0"/>
              <a:t>hackathon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235407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162069"/>
            <a:ext cx="6934200" cy="532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First database available for hackathon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001424">
            <a:off x="4358406" y="4925595"/>
            <a:ext cx="501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More info presented by RIZIV / INAMI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3690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23"/>
            <a:ext cx="12192000" cy="81319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99CC"/>
                </a:solidFill>
              </a:rPr>
              <a:t>Q &amp; A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5904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Recent ambitions of federal government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8" y="4250374"/>
            <a:ext cx="3657600" cy="19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95" y="4215933"/>
            <a:ext cx="3657600" cy="189836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07878" y="2039689"/>
            <a:ext cx="3657600" cy="1902257"/>
            <a:chOff x="511629" y="2476003"/>
            <a:chExt cx="3657600" cy="1902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8628" y="4235134"/>
            <a:ext cx="3672840" cy="1947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195" y="2049495"/>
            <a:ext cx="3657600" cy="18706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2311" y="2049495"/>
            <a:ext cx="3671060" cy="1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09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1072" y="2943285"/>
            <a:ext cx="423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#dataforbetterhealth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0873" y="4491447"/>
            <a:ext cx="74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INITIATIVE of the federal minister of Public health, the federal minister of Digital Agenda, and the federal Secretary of state of Privacy</a:t>
            </a:r>
          </a:p>
        </p:txBody>
      </p:sp>
      <p:pic>
        <p:nvPicPr>
          <p:cNvPr id="5" name="Picture 4" descr="Afbeeldingsresultaat voor belgiÃ« overheid log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55" y="5298122"/>
            <a:ext cx="1377486" cy="9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fbeeldingsresultaat voor belgium govern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73" y="5166360"/>
            <a:ext cx="1043901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95762" y="1994873"/>
            <a:ext cx="1817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us!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4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Recent ambitions of federal government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8" y="4250374"/>
            <a:ext cx="3657600" cy="19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95" y="4215933"/>
            <a:ext cx="3657600" cy="189836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07878" y="2039689"/>
            <a:ext cx="3657600" cy="1902257"/>
            <a:chOff x="511629" y="2476003"/>
            <a:chExt cx="3657600" cy="1902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8628" y="4235134"/>
            <a:ext cx="3672840" cy="1947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195" y="2049495"/>
            <a:ext cx="3657600" cy="1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63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Recent ambitions of federal government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8" y="4250374"/>
            <a:ext cx="3657600" cy="19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95" y="4215933"/>
            <a:ext cx="3657600" cy="189836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07878" y="2039689"/>
            <a:ext cx="3657600" cy="1902257"/>
            <a:chOff x="511629" y="2476003"/>
            <a:chExt cx="3657600" cy="1902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8628" y="4235134"/>
            <a:ext cx="3672840" cy="1947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195" y="2049495"/>
            <a:ext cx="3657600" cy="18706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2311" y="2049495"/>
            <a:ext cx="3671060" cy="1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0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Recent ambitions of federal government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8" y="4250374"/>
            <a:ext cx="3657600" cy="19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95" y="4215933"/>
            <a:ext cx="3657600" cy="189836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07878" y="2039689"/>
            <a:ext cx="3657600" cy="1902257"/>
            <a:chOff x="511629" y="2476003"/>
            <a:chExt cx="3657600" cy="1902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8628" y="4235134"/>
            <a:ext cx="3672840" cy="19479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195" y="2049495"/>
            <a:ext cx="3657600" cy="18706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2311" y="2049495"/>
            <a:ext cx="3671060" cy="1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Recent ambitions of federal government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8" y="4250374"/>
            <a:ext cx="3657600" cy="19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195" y="4215933"/>
            <a:ext cx="3657600" cy="189836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07878" y="2039689"/>
            <a:ext cx="3657600" cy="1902257"/>
            <a:chOff x="511629" y="2476003"/>
            <a:chExt cx="3657600" cy="1902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03868" y="2050549"/>
            <a:ext cx="3657600" cy="1902257"/>
            <a:chOff x="511629" y="2476003"/>
            <a:chExt cx="3657600" cy="19022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629" y="2476003"/>
              <a:ext cx="3657600" cy="19022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" r="2009"/>
            <a:stretch/>
          </p:blipFill>
          <p:spPr>
            <a:xfrm>
              <a:off x="2336419" y="3724098"/>
              <a:ext cx="695539" cy="61529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3195" y="4246413"/>
            <a:ext cx="3657600" cy="18983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195" y="2049495"/>
            <a:ext cx="3657600" cy="18706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2311" y="2049495"/>
            <a:ext cx="3671060" cy="1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7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r="17598"/>
          <a:stretch>
            <a:fillRect/>
          </a:stretch>
        </p:blipFill>
        <p:spPr bwMode="auto">
          <a:xfrm>
            <a:off x="-25400" y="0"/>
            <a:ext cx="122047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5" descr="C:\Users\jvanbussel\Desktop\New folder (3)\d20061027315_Page_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000">
            <a:off x="1762125" y="1957705"/>
            <a:ext cx="25844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3" descr="C:\Users\jvanbussel\Desktop\New folder (2)\2010_04_Gezondheidsbeleid_F_Page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000">
            <a:off x="4838700" y="1957705"/>
            <a:ext cx="2589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79299" cy="1325563"/>
          </a:xfrm>
        </p:spPr>
        <p:txBody>
          <a:bodyPr/>
          <a:lstStyle/>
          <a:p>
            <a:r>
              <a:rPr lang="nl-BE" altLang="en-US" sz="3600" b="1" dirty="0" smtClean="0">
                <a:solidFill>
                  <a:srgbClr val="FF0000"/>
                </a:solidFill>
              </a:rPr>
              <a:t>“Data is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difficult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to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Find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,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to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Access,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not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Interoperable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, no Re-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use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”</a:t>
            </a:r>
            <a:endParaRPr lang="en-US" alt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6253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95"/>
          <a:stretch>
            <a:fillRect/>
          </a:stretch>
        </p:blipFill>
        <p:spPr bwMode="auto">
          <a:xfrm>
            <a:off x="0" y="-17463"/>
            <a:ext cx="12406313" cy="704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943225" y="1582738"/>
            <a:ext cx="7010400" cy="4244975"/>
            <a:chOff x="1524000" y="2438400"/>
            <a:chExt cx="7010400" cy="4244975"/>
          </a:xfrm>
        </p:grpSpPr>
        <p:pic>
          <p:nvPicPr>
            <p:cNvPr id="194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438400"/>
              <a:ext cx="7010400" cy="424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71" name="Oval 15"/>
            <p:cNvSpPr>
              <a:spLocks noChangeArrowheads="1"/>
            </p:cNvSpPr>
            <p:nvPr/>
          </p:nvSpPr>
          <p:spPr bwMode="auto">
            <a:xfrm>
              <a:off x="1905000" y="2971800"/>
              <a:ext cx="914400" cy="3810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8656A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472" name="Oval 16"/>
            <p:cNvSpPr>
              <a:spLocks noChangeArrowheads="1"/>
            </p:cNvSpPr>
            <p:nvPr/>
          </p:nvSpPr>
          <p:spPr bwMode="auto">
            <a:xfrm>
              <a:off x="1905000" y="3886200"/>
              <a:ext cx="914400" cy="3810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8656A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473" name="Oval 17"/>
            <p:cNvSpPr>
              <a:spLocks noChangeArrowheads="1"/>
            </p:cNvSpPr>
            <p:nvPr/>
          </p:nvSpPr>
          <p:spPr bwMode="auto">
            <a:xfrm>
              <a:off x="2057400" y="4800600"/>
              <a:ext cx="914400" cy="3810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8656A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474" name="Oval 18"/>
            <p:cNvSpPr>
              <a:spLocks noChangeArrowheads="1"/>
            </p:cNvSpPr>
            <p:nvPr/>
          </p:nvSpPr>
          <p:spPr bwMode="auto">
            <a:xfrm>
              <a:off x="1981200" y="5562600"/>
              <a:ext cx="914400" cy="3810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8656A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3400425" y="2049463"/>
            <a:ext cx="9144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05188" y="2971800"/>
            <a:ext cx="9144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76625" y="3890963"/>
            <a:ext cx="992188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79788" y="4610100"/>
            <a:ext cx="992187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79299" cy="1325563"/>
          </a:xfrm>
        </p:spPr>
        <p:txBody>
          <a:bodyPr/>
          <a:lstStyle/>
          <a:p>
            <a:pPr algn="ctr"/>
            <a:r>
              <a:rPr lang="nl-BE" altLang="en-US" sz="3600" b="1" dirty="0" smtClean="0">
                <a:solidFill>
                  <a:srgbClr val="FF0000"/>
                </a:solidFill>
              </a:rPr>
              <a:t>“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how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it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should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 </a:t>
            </a:r>
            <a:r>
              <a:rPr lang="nl-BE" altLang="en-US" sz="3600" b="1" dirty="0" err="1" smtClean="0">
                <a:solidFill>
                  <a:srgbClr val="FF0000"/>
                </a:solidFill>
              </a:rPr>
              <a:t>be</a:t>
            </a:r>
            <a:r>
              <a:rPr lang="nl-BE" altLang="en-US" sz="3600" b="1" dirty="0">
                <a:solidFill>
                  <a:srgbClr val="FF0000"/>
                </a:solidFill>
              </a:rPr>
              <a:t>!</a:t>
            </a:r>
            <a:r>
              <a:rPr lang="nl-BE" altLang="en-US" sz="3600" b="1" dirty="0" smtClean="0">
                <a:solidFill>
                  <a:srgbClr val="FF0000"/>
                </a:solidFill>
              </a:rPr>
              <a:t>”</a:t>
            </a:r>
            <a:endParaRPr lang="en-US" alt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2278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3935" y="1639037"/>
            <a:ext cx="7621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initiative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CC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#dataforbetterhealth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aims to identify the existing impediments for a FAIR data policy in public health and to formulate, test and implement solutions for these impediments  in order to achieve an integrated data access policy. </a:t>
            </a:r>
          </a:p>
        </p:txBody>
      </p:sp>
      <p:pic>
        <p:nvPicPr>
          <p:cNvPr id="1028" name="Picture 4" descr="Afbeeldingsresultaat voor belgiÃ« overheid log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55" y="5298122"/>
            <a:ext cx="1377486" cy="9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belgium govern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73" y="5166360"/>
            <a:ext cx="1043901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323</Words>
  <Application>Microsoft Office PowerPoint</Application>
  <PresentationFormat>Widescreen</PresentationFormat>
  <Paragraphs>47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MS PGothic</vt:lpstr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Recent ambitions of federal government</vt:lpstr>
      <vt:lpstr>Recent ambitions of federal government</vt:lpstr>
      <vt:lpstr>Recent ambitions of federal government</vt:lpstr>
      <vt:lpstr>Recent ambitions of federal government</vt:lpstr>
      <vt:lpstr>Recent ambitions of federal government</vt:lpstr>
      <vt:lpstr>“Data is difficult to Find, to Access, not Interoperable, no Re-use”</vt:lpstr>
      <vt:lpstr>“how it should be!”</vt:lpstr>
      <vt:lpstr>PowerPoint Presentation</vt:lpstr>
      <vt:lpstr>PowerPoint Presentation</vt:lpstr>
      <vt:lpstr>#dataforbetterhealth : Recent activities</vt:lpstr>
      <vt:lpstr>PowerPoint Presentation</vt:lpstr>
      <vt:lpstr>PowerPoint Presentation</vt:lpstr>
      <vt:lpstr>#dataforbetterhealth: 1st partner / data provider</vt:lpstr>
      <vt:lpstr>RIZIV/INAMI = Key actor in life of all Belgian inhabitants !</vt:lpstr>
      <vt:lpstr>RIZIV/INAMI = collects data of all Belgian inhabitants!</vt:lpstr>
      <vt:lpstr>RIZIV/INAMI and #dataforbetterhealth</vt:lpstr>
      <vt:lpstr>First database available for hackathon</vt:lpstr>
      <vt:lpstr>Q &amp; A</vt:lpstr>
      <vt:lpstr>PowerPoint Presentation</vt:lpstr>
    </vt:vector>
  </TitlesOfParts>
  <Company>WIV-ISP CODA-CERVA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Bussel, Johan</dc:creator>
  <cp:lastModifiedBy>Van Bussel, Johan</cp:lastModifiedBy>
  <cp:revision>134</cp:revision>
  <dcterms:created xsi:type="dcterms:W3CDTF">2018-08-30T16:35:36Z</dcterms:created>
  <dcterms:modified xsi:type="dcterms:W3CDTF">2019-01-11T04:51:08Z</dcterms:modified>
</cp:coreProperties>
</file>